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0" autoAdjust="0"/>
    <p:restoredTop sz="94660"/>
  </p:normalViewPr>
  <p:slideViewPr>
    <p:cSldViewPr snapToGrid="0">
      <p:cViewPr>
        <p:scale>
          <a:sx n="180" d="100"/>
          <a:sy n="180" d="100"/>
        </p:scale>
        <p:origin x="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rrcampbell@auburnschools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trs-production.benchmarkunivers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438331"/>
            <a:ext cx="30087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Dr. Campbell’s Class Newsletter</a:t>
            </a:r>
          </a:p>
          <a:p>
            <a:pPr algn="ctr"/>
            <a:r>
              <a:rPr lang="en-US" sz="1600" dirty="0"/>
              <a:t>October </a:t>
            </a:r>
            <a:r>
              <a:rPr lang="en-US" sz="1600"/>
              <a:t>28</a:t>
            </a:r>
            <a:r>
              <a:rPr lang="en-US" sz="1600" baseline="30000"/>
              <a:t>th</a:t>
            </a:r>
            <a:r>
              <a:rPr lang="en-US" sz="1600"/>
              <a:t> – November 1</a:t>
            </a:r>
            <a:r>
              <a:rPr lang="en-US" sz="1600" baseline="30000"/>
              <a:t>st</a:t>
            </a:r>
            <a:r>
              <a:rPr lang="en-US" sz="1600"/>
              <a:t>, </a:t>
            </a:r>
            <a:r>
              <a:rPr lang="en-US" sz="1600" dirty="0"/>
              <a:t>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354" y="2065198"/>
            <a:ext cx="235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Dates to Remember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6183" y="2030578"/>
            <a:ext cx="4449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Classroom News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001" y="8916088"/>
            <a:ext cx="6028526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CLASSDOJO:  Message me on the dojo app!</a:t>
            </a:r>
            <a:r>
              <a:rPr lang="en-US" sz="1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n-US" sz="1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</a:t>
            </a:r>
            <a:r>
              <a:rPr lang="en-US" sz="16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r>
              <a:rPr lang="en-US" sz="16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jrrcampbell@auburnschools.org</a:t>
            </a:r>
            <a:r>
              <a:rPr lang="en-US" sz="16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2DF59-0189-3AA5-FCA0-68A48C770663}"/>
              </a:ext>
            </a:extLst>
          </p:cNvPr>
          <p:cNvSpPr txBox="1"/>
          <p:nvPr/>
        </p:nvSpPr>
        <p:spPr>
          <a:xfrm flipH="1">
            <a:off x="2966110" y="2430688"/>
            <a:ext cx="4575172" cy="624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READING:</a:t>
            </a:r>
            <a:endParaRPr lang="en-US" sz="1200" b="0" i="0" u="none" strike="noStrike" dirty="0">
              <a:solidFill>
                <a:srgbClr val="333333"/>
              </a:solidFill>
              <a:effectLst/>
              <a:latin typeface="Open Sans" panose="020B0606030504020204" pitchFamily="34" charset="0"/>
              <a:hlinkClick r:id="rId4"/>
            </a:endParaRPr>
          </a:p>
          <a:p>
            <a:pPr algn="l"/>
            <a:r>
              <a:rPr lang="en-US" sz="1200" b="1" i="0" u="none" strike="noStrike" dirty="0">
                <a:solidFill>
                  <a:srgbClr val="333333"/>
                </a:solidFill>
                <a:effectLst/>
                <a:latin typeface="Open Sans SemiBold" panose="020B0606030504020204" pitchFamily="34" charset="0"/>
                <a:hlinkClick r:id="rId4"/>
              </a:rPr>
              <a:t>Day 1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  <a:hlinkClick r:id="rId4"/>
              </a:rPr>
              <a:t>: Explain How Evidence Supports a Central (Main) Idea</a:t>
            </a:r>
          </a:p>
          <a:p>
            <a:pPr algn="l"/>
            <a:r>
              <a:rPr lang="en-US" sz="1200" b="1" i="0" u="none" strike="noStrike" dirty="0">
                <a:solidFill>
                  <a:srgbClr val="333333"/>
                </a:solidFill>
                <a:effectLst/>
                <a:latin typeface="Open Sans SemiBold" panose="020B0606030504020204" pitchFamily="34" charset="0"/>
                <a:hlinkClick r:id="rId4"/>
              </a:rPr>
              <a:t>Day 2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  <a:hlinkClick r:id="rId4"/>
              </a:rPr>
              <a:t>: Build Vocabulary: Identify Real‑Life Connections Between Words and Their Uses</a:t>
            </a:r>
          </a:p>
          <a:p>
            <a:pPr algn="l"/>
            <a:r>
              <a:rPr lang="en-US" sz="1200" b="1" i="0" u="none" strike="noStrike" dirty="0">
                <a:solidFill>
                  <a:srgbClr val="333333"/>
                </a:solidFill>
                <a:effectLst/>
                <a:latin typeface="Open Sans SemiBold" panose="020B0606030504020204" pitchFamily="34" charset="0"/>
                <a:hlinkClick r:id="rId4"/>
              </a:rPr>
              <a:t>Day 3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  <a:hlinkClick r:id="rId4"/>
              </a:rPr>
              <a:t>: Explain How Text Structure Contributes to Author’s Purpose in Two Texts</a:t>
            </a:r>
          </a:p>
          <a:p>
            <a:pPr algn="l"/>
            <a:r>
              <a:rPr lang="en-US" sz="1200" b="1" i="0" u="none" strike="noStrike" dirty="0">
                <a:solidFill>
                  <a:srgbClr val="333333"/>
                </a:solidFill>
                <a:effectLst/>
                <a:latin typeface="Open Sans SemiBold" panose="020B0606030504020204" pitchFamily="34" charset="0"/>
                <a:hlinkClick r:id="rId4"/>
              </a:rPr>
              <a:t>Day 4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  <a:hlinkClick r:id="rId4"/>
              </a:rPr>
              <a:t>: Analyze Poet’s Use of Figurative Language: Hyperbole</a:t>
            </a:r>
          </a:p>
          <a:p>
            <a:pPr algn="l"/>
            <a:r>
              <a:rPr lang="en-US" sz="1200" b="1" i="0" u="none" strike="noStrike" dirty="0">
                <a:solidFill>
                  <a:srgbClr val="0056B3"/>
                </a:solidFill>
                <a:effectLst/>
                <a:latin typeface="Open Sans SemiBold" panose="020B0606030504020204" pitchFamily="34" charset="0"/>
                <a:hlinkClick r:id="rId4"/>
              </a:rPr>
              <a:t>Day 5</a:t>
            </a:r>
            <a:r>
              <a:rPr lang="en-US" sz="1200" b="0" i="0" u="none" strike="noStrike" dirty="0">
                <a:solidFill>
                  <a:srgbClr val="0056B3"/>
                </a:solidFill>
                <a:effectLst/>
                <a:latin typeface="Open Sans" panose="020B0606030504020204" pitchFamily="34" charset="0"/>
                <a:hlinkClick r:id="rId4"/>
              </a:rPr>
              <a:t>: Unit Wrap‑Up: Real‑World Perspectives</a:t>
            </a:r>
          </a:p>
          <a:p>
            <a:pPr algn="l"/>
            <a:r>
              <a:rPr lang="en-US" sz="1200" b="0" i="0" dirty="0">
                <a:effectLst/>
                <a:highlight>
                  <a:srgbClr val="FFFFFF"/>
                </a:highlight>
                <a:latin typeface="Open Sans SemiBold" panose="020B0606030504020204" pitchFamily="34" charset="0"/>
              </a:rPr>
              <a:t>End of Unit Test October 30</a:t>
            </a:r>
            <a:r>
              <a:rPr lang="en-US" sz="1200" b="0" i="0" baseline="30000" dirty="0">
                <a:effectLst/>
                <a:highlight>
                  <a:srgbClr val="FFFFFF"/>
                </a:highlight>
                <a:latin typeface="Open Sans SemiBold" panose="020B0606030504020204" pitchFamily="34" charset="0"/>
              </a:rPr>
              <a:t>th</a:t>
            </a:r>
            <a:r>
              <a:rPr lang="en-US" sz="1200" b="0" i="0" dirty="0">
                <a:effectLst/>
                <a:highlight>
                  <a:srgbClr val="FFFFFF"/>
                </a:highlight>
                <a:latin typeface="Open Sans SemiBold" panose="020B0606030504020204" pitchFamily="34" charset="0"/>
              </a:rPr>
              <a:t> 2024</a:t>
            </a:r>
          </a:p>
          <a:p>
            <a:pPr algn="l"/>
            <a:endParaRPr lang="en-US" sz="1200" b="0" i="0" dirty="0">
              <a:effectLst/>
              <a:highlight>
                <a:srgbClr val="FFFFFF"/>
              </a:highlight>
              <a:latin typeface="Open Sans SemiBold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kern="100" dirty="0">
                <a:latin typeface="Calibri" panose="020F0502020204030204" pitchFamily="34" charset="0"/>
                <a:ea typeface="Calibri" panose="020F0502020204030204" pitchFamily="34" charset="0"/>
              </a:rPr>
              <a:t>Word Study: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Read and spell words with closed syllables.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Spell and sort closed syllables.  </a:t>
            </a:r>
            <a:r>
              <a:rPr lang="en-US" sz="1200" dirty="0">
                <a:solidFill>
                  <a:srgbClr val="212529"/>
                </a:solidFill>
                <a:latin typeface="Open Sans" panose="020B0606030504020204" pitchFamily="34" charset="0"/>
              </a:rPr>
              <a:t>Word Study Quiz on Friday Oct. 31</a:t>
            </a:r>
            <a:r>
              <a:rPr lang="en-US" sz="1200" baseline="30000" dirty="0">
                <a:solidFill>
                  <a:srgbClr val="212529"/>
                </a:solidFill>
                <a:latin typeface="Open Sans" panose="020B0606030504020204" pitchFamily="34" charset="0"/>
              </a:rPr>
              <a:t>st, </a:t>
            </a:r>
            <a:r>
              <a:rPr lang="en-US" sz="1200" dirty="0">
                <a:solidFill>
                  <a:srgbClr val="212529"/>
                </a:solidFill>
                <a:latin typeface="Open Sans" panose="020B0606030504020204" pitchFamily="34" charset="0"/>
              </a:rPr>
              <a:t>2024.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200" b="1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Writing:  Cursive Writing practice.  Opinion Writing.</a:t>
            </a:r>
          </a:p>
          <a:p>
            <a:pPr algn="l"/>
            <a:r>
              <a:rPr lang="en-US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Math: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Poppins-Regular"/>
              </a:rPr>
              <a:t>Topic 5 Test on Monday.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  <a:latin typeface="Poppins-Regular"/>
              </a:rPr>
              <a:t>15-1: Describe Quadrilaterals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  <a:latin typeface="Poppins-Regular"/>
              </a:rPr>
              <a:t>15-2: Classify Shapes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  <a:latin typeface="Poppins-Regular"/>
              </a:rPr>
              <a:t>15-3: Analyze and Compare Quadrilaterals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  <a:latin typeface="Poppins-Regular"/>
              </a:rPr>
              <a:t>Topic 15: 3-Act Math: Square It Up</a:t>
            </a:r>
          </a:p>
          <a:p>
            <a:pPr algn="l"/>
            <a:r>
              <a:rPr lang="en-US" sz="1200" dirty="0">
                <a:solidFill>
                  <a:srgbClr val="333333"/>
                </a:solidFill>
                <a:latin typeface="Poppins-Regular"/>
              </a:rPr>
              <a:t>Quick Check Wednesday October 30</a:t>
            </a:r>
            <a:r>
              <a:rPr lang="en-US" sz="1200" baseline="30000" dirty="0">
                <a:solidFill>
                  <a:srgbClr val="333333"/>
                </a:solidFill>
                <a:latin typeface="Poppins-Regular"/>
              </a:rPr>
              <a:t>th</a:t>
            </a:r>
            <a:r>
              <a:rPr lang="en-US" sz="1200" dirty="0">
                <a:solidFill>
                  <a:srgbClr val="333333"/>
                </a:solidFill>
                <a:latin typeface="Poppins-Regular"/>
              </a:rPr>
              <a:t>.</a:t>
            </a:r>
            <a:endParaRPr lang="en-US" sz="1200" b="0" i="0" dirty="0">
              <a:solidFill>
                <a:srgbClr val="333333"/>
              </a:solidFill>
              <a:effectLst/>
              <a:latin typeface="Poppins-Regular"/>
            </a:endParaRPr>
          </a:p>
          <a:p>
            <a:pPr algn="l"/>
            <a:endParaRPr lang="en-US" sz="1200" dirty="0">
              <a:solidFill>
                <a:srgbClr val="333333"/>
              </a:solidFill>
              <a:latin typeface="Poppins-Regular"/>
            </a:endParaRPr>
          </a:p>
          <a:p>
            <a:pPr algn="l"/>
            <a:r>
              <a:rPr lang="en-US" sz="12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Science:  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Science: </a:t>
            </a:r>
            <a:r>
              <a:rPr lang="en-US" sz="1200" b="0" i="0" dirty="0">
                <a:solidFill>
                  <a:srgbClr val="556181"/>
                </a:solidFill>
                <a:effectLst/>
                <a:latin typeface="Lato" panose="020F0502020204030203" pitchFamily="34" charset="0"/>
              </a:rPr>
              <a:t>3.7 Examine data to provide evidence that</a:t>
            </a:r>
          </a:p>
          <a:p>
            <a:pPr algn="l"/>
            <a:r>
              <a:rPr lang="en-US" sz="1200" dirty="0">
                <a:solidFill>
                  <a:srgbClr val="556181"/>
                </a:solidFill>
                <a:latin typeface="Lato" panose="020F0502020204030203" pitchFamily="34" charset="0"/>
              </a:rPr>
              <a:t>           </a:t>
            </a:r>
            <a:r>
              <a:rPr lang="en-US" sz="1200" b="0" i="0" dirty="0">
                <a:solidFill>
                  <a:srgbClr val="556181"/>
                </a:solidFill>
                <a:effectLst/>
                <a:latin typeface="Lato" panose="020F0502020204030203" pitchFamily="34" charset="0"/>
              </a:rPr>
              <a:t>     plants and animals, excluding humans, have traits </a:t>
            </a:r>
          </a:p>
          <a:p>
            <a:pPr algn="l"/>
            <a:r>
              <a:rPr lang="en-US" sz="1200" dirty="0">
                <a:solidFill>
                  <a:srgbClr val="556181"/>
                </a:solidFill>
                <a:latin typeface="Lato" panose="020F0502020204030203" pitchFamily="34" charset="0"/>
              </a:rPr>
              <a:t>               </a:t>
            </a:r>
            <a:r>
              <a:rPr lang="en-US" sz="1200" b="0" i="0" dirty="0">
                <a:solidFill>
                  <a:srgbClr val="556181"/>
                </a:solidFill>
                <a:effectLst/>
                <a:latin typeface="Lato" panose="020F0502020204030203" pitchFamily="34" charset="0"/>
              </a:rPr>
              <a:t> inherited from parents </a:t>
            </a:r>
            <a:r>
              <a:rPr lang="en-US" sz="12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Social Studies:  </a:t>
            </a:r>
            <a:r>
              <a:rPr lang="en-US" sz="1200" dirty="0">
                <a:effectLst/>
              </a:rPr>
              <a:t>3.8.c. Describing cultural, political, and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/>
              <a:t>	</a:t>
            </a:r>
            <a:r>
              <a:rPr lang="en-US" sz="1200" dirty="0">
                <a:effectLst/>
              </a:rPr>
              <a:t> economic characteristics of people.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1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1CBEE3-59DB-AA1D-1034-75A1FAEFDCD1}"/>
              </a:ext>
            </a:extLst>
          </p:cNvPr>
          <p:cNvSpPr txBox="1"/>
          <p:nvPr/>
        </p:nvSpPr>
        <p:spPr>
          <a:xfrm>
            <a:off x="385184" y="6139647"/>
            <a:ext cx="22809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kern="100" dirty="0">
                <a:solidFill>
                  <a:srgbClr val="000000"/>
                </a:solidFill>
                <a:effectLst/>
                <a:latin typeface="Cooper Black" panose="0208090404030B020404" pitchFamily="18" charset="77"/>
                <a:ea typeface="Calibri" panose="020F0502020204030204" pitchFamily="34" charset="0"/>
              </a:rPr>
              <a:t>Please remember that</a:t>
            </a:r>
          </a:p>
          <a:p>
            <a:r>
              <a:rPr lang="en-US" sz="1400" kern="100" dirty="0">
                <a:solidFill>
                  <a:srgbClr val="000000"/>
                </a:solidFill>
                <a:effectLst/>
                <a:latin typeface="Cooper Black" panose="0208090404030B020404" pitchFamily="18" charset="77"/>
                <a:ea typeface="Calibri" panose="020F0502020204030204" pitchFamily="34" charset="0"/>
              </a:rPr>
              <a:t> if your child </a:t>
            </a:r>
            <a:r>
              <a:rPr lang="en-US" sz="1400" kern="100" dirty="0">
                <a:solidFill>
                  <a:srgbClr val="000000"/>
                </a:solidFill>
                <a:latin typeface="Cooper Black" panose="0208090404030B020404" pitchFamily="18" charset="77"/>
                <a:ea typeface="Calibri" panose="020F0502020204030204" pitchFamily="34" charset="0"/>
              </a:rPr>
              <a:t>rides in a </a:t>
            </a:r>
          </a:p>
          <a:p>
            <a:r>
              <a:rPr lang="en-US" sz="1400" kern="100" dirty="0">
                <a:solidFill>
                  <a:srgbClr val="000000"/>
                </a:solidFill>
                <a:latin typeface="Cooper Black" panose="0208090404030B020404" pitchFamily="18" charset="77"/>
                <a:ea typeface="Calibri" panose="020F0502020204030204" pitchFamily="34" charset="0"/>
              </a:rPr>
              <a:t>car to keep the sign visible until your child is in the car so that the individuals </a:t>
            </a:r>
          </a:p>
          <a:p>
            <a:r>
              <a:rPr lang="en-US" sz="1400" kern="100" dirty="0">
                <a:solidFill>
                  <a:srgbClr val="000000"/>
                </a:solidFill>
                <a:latin typeface="Cooper Black" panose="0208090404030B020404" pitchFamily="18" charset="77"/>
                <a:ea typeface="Calibri" panose="020F0502020204030204" pitchFamily="34" charset="0"/>
              </a:rPr>
              <a:t>that are putting them in the car can know.  Signs will be scanned.</a:t>
            </a:r>
            <a:endParaRPr lang="en-US" sz="1400" kern="100" dirty="0">
              <a:solidFill>
                <a:srgbClr val="000000"/>
              </a:solidFill>
              <a:effectLst/>
              <a:latin typeface="Cooper Black" panose="0208090404030B020404" pitchFamily="18" charset="77"/>
              <a:ea typeface="Calibri" panose="020F0502020204030204" pitchFamily="34" charset="0"/>
            </a:endParaRPr>
          </a:p>
          <a:p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EC4AAA-D17B-D556-2BC4-7D4C306DD8E6}"/>
              </a:ext>
            </a:extLst>
          </p:cNvPr>
          <p:cNvSpPr txBox="1"/>
          <p:nvPr/>
        </p:nvSpPr>
        <p:spPr>
          <a:xfrm>
            <a:off x="409001" y="5029200"/>
            <a:ext cx="2357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Please make sure to sign </a:t>
            </a:r>
          </a:p>
          <a:p>
            <a:r>
              <a:rPr lang="en-US" sz="1800" dirty="0"/>
              <a:t>and return Tuesday Folders.</a:t>
            </a:r>
          </a:p>
          <a:p>
            <a:r>
              <a:rPr lang="en-US" dirty="0"/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C7FAB5-48FC-F3E9-3D00-DF3DE137ED08}"/>
              </a:ext>
            </a:extLst>
          </p:cNvPr>
          <p:cNvSpPr txBox="1"/>
          <p:nvPr/>
        </p:nvSpPr>
        <p:spPr>
          <a:xfrm>
            <a:off x="459324" y="2393259"/>
            <a:ext cx="225705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October 31</a:t>
            </a:r>
            <a:r>
              <a:rPr lang="en-US" sz="1400" baseline="30000" dirty="0">
                <a:solidFill>
                  <a:schemeClr val="accent2"/>
                </a:solidFill>
              </a:rPr>
              <a:t>st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– Students wear black.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October 31</a:t>
            </a:r>
            <a:r>
              <a:rPr lang="en-US" sz="1400" baseline="30000" dirty="0">
                <a:solidFill>
                  <a:schemeClr val="accent2"/>
                </a:solidFill>
              </a:rPr>
              <a:t>st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– Thanksgiving Day Lunch reservations are due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November 8</a:t>
            </a:r>
            <a:r>
              <a:rPr lang="en-US" sz="1400" baseline="30000" dirty="0">
                <a:solidFill>
                  <a:schemeClr val="accent2"/>
                </a:solidFill>
              </a:rPr>
              <a:t>th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Veteran’s Day Program @ 8am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November 11</a:t>
            </a:r>
            <a:r>
              <a:rPr lang="en-US" sz="1400" baseline="30000" dirty="0">
                <a:solidFill>
                  <a:schemeClr val="accent2"/>
                </a:solidFill>
              </a:rPr>
              <a:t>th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– Veteran’s Day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November 22</a:t>
            </a:r>
            <a:r>
              <a:rPr lang="en-US" sz="1400" baseline="30000" dirty="0">
                <a:solidFill>
                  <a:schemeClr val="accent2"/>
                </a:solidFill>
              </a:rPr>
              <a:t>nd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Field Trip to Storybook Farms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16562</TotalTime>
  <Words>318</Words>
  <Application>Microsoft Macintosh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Cooper Black</vt:lpstr>
      <vt:lpstr>Lato</vt:lpstr>
      <vt:lpstr>Open Sans</vt:lpstr>
      <vt:lpstr>Open Sans SemiBold</vt:lpstr>
      <vt:lpstr>Poppins-Regular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Ramsey-Campbell, Jennifer</cp:lastModifiedBy>
  <cp:revision>50</cp:revision>
  <cp:lastPrinted>2024-10-09T12:08:56Z</cp:lastPrinted>
  <dcterms:created xsi:type="dcterms:W3CDTF">2016-05-19T19:32:37Z</dcterms:created>
  <dcterms:modified xsi:type="dcterms:W3CDTF">2024-10-26T18:21:51Z</dcterms:modified>
</cp:coreProperties>
</file>